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4"/>
  </p:sldMasterIdLst>
  <p:notesMasterIdLst>
    <p:notesMasterId r:id="rId18"/>
  </p:notesMasterIdLst>
  <p:handoutMasterIdLst>
    <p:handoutMasterId r:id="rId19"/>
  </p:handoutMasterIdLst>
  <p:sldIdLst>
    <p:sldId id="401" r:id="rId5"/>
    <p:sldId id="400" r:id="rId6"/>
    <p:sldId id="403" r:id="rId7"/>
    <p:sldId id="446" r:id="rId8"/>
    <p:sldId id="441" r:id="rId9"/>
    <p:sldId id="431" r:id="rId10"/>
    <p:sldId id="432" r:id="rId11"/>
    <p:sldId id="433" r:id="rId12"/>
    <p:sldId id="443" r:id="rId13"/>
    <p:sldId id="434" r:id="rId14"/>
    <p:sldId id="436" r:id="rId15"/>
    <p:sldId id="435" r:id="rId16"/>
    <p:sldId id="445" r:id="rId1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lack Box" id="{E3267F38-0A77-4B26-8D8C-2F24825FDEC2}">
          <p14:sldIdLst>
            <p14:sldId id="401"/>
            <p14:sldId id="400"/>
          </p14:sldIdLst>
        </p14:section>
        <p14:section name="Viewpoints" id="{5A8EF4AD-67B7-4C26-8077-3AE82329503D}">
          <p14:sldIdLst>
            <p14:sldId id="403"/>
            <p14:sldId id="446"/>
            <p14:sldId id="441"/>
          </p14:sldIdLst>
        </p14:section>
        <p14:section name="Simple" id="{DAEF34D3-6C83-4106-A910-B8823A6D1C02}">
          <p14:sldIdLst>
            <p14:sldId id="431"/>
            <p14:sldId id="432"/>
            <p14:sldId id="433"/>
            <p14:sldId id="443"/>
          </p14:sldIdLst>
        </p14:section>
        <p14:section name="Products" id="{4C7D6307-DE0D-43D9-AE51-6599C02F73A1}">
          <p14:sldIdLst>
            <p14:sldId id="434"/>
            <p14:sldId id="436"/>
            <p14:sldId id="435"/>
            <p14:sldId id="44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DEF44-999F-4400-8F17-1060045828B4}" v="8" dt="2021-02-17T15:08:10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0454" autoAdjust="0"/>
  </p:normalViewPr>
  <p:slideViewPr>
    <p:cSldViewPr>
      <p:cViewPr varScale="1">
        <p:scale>
          <a:sx n="117" d="100"/>
          <a:sy n="117" d="100"/>
        </p:scale>
        <p:origin x="1050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0:00</a:t>
            </a:r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then</a:t>
            </a:r>
            <a:r>
              <a:rPr lang="en-GB" baseline="0" dirty="0"/>
              <a:t> there’s one that matters: PRODUCT</a:t>
            </a:r>
          </a:p>
          <a:p>
            <a:r>
              <a:rPr lang="en-GB" baseline="0" dirty="0"/>
              <a:t>Remember this one – we’ll come back to it!</a:t>
            </a:r>
          </a:p>
        </p:txBody>
      </p:sp>
    </p:spTree>
    <p:extLst>
      <p:ext uri="{BB962C8B-B14F-4D97-AF65-F5344CB8AC3E}">
        <p14:creationId xmlns:p14="http://schemas.microsoft.com/office/powerpoint/2010/main" val="242033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788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42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This is the good bit!</a:t>
            </a:r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Now?</a:t>
            </a:r>
          </a:p>
          <a:p>
            <a:r>
              <a:rPr lang="en-GB" baseline="0" dirty="0"/>
              <a:t>Audience?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48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 WORK COMES TOGETHER</a:t>
            </a:r>
          </a:p>
          <a:p>
            <a:endParaRPr lang="en-GB" dirty="0"/>
          </a:p>
          <a:p>
            <a:r>
              <a:rPr lang="en-GB" dirty="0"/>
              <a:t>WE CAN TELL</a:t>
            </a:r>
            <a:r>
              <a:rPr lang="en-GB" baseline="0" dirty="0"/>
              <a:t> THE STORY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144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(And of course, collaborations / interactions as well)</a:t>
            </a:r>
          </a:p>
          <a:p>
            <a:r>
              <a:rPr lang="en-GB" baseline="0" dirty="0"/>
              <a:t>BEHAVIOURAL ELEMENTS USE ONE ANOTHER</a:t>
            </a:r>
          </a:p>
          <a:p>
            <a:r>
              <a:rPr lang="en-GB" baseline="0" dirty="0"/>
              <a:t>ACTIVE ELEMENTS USE ONE ANOTHER</a:t>
            </a:r>
          </a:p>
          <a:p>
            <a:r>
              <a:rPr lang="en-GB" baseline="0" dirty="0"/>
              <a:t>So – here we’ve got an application interface being USED BY a business role.  They do that because they are both ACTIVE elements.</a:t>
            </a:r>
          </a:p>
          <a:p>
            <a:r>
              <a:rPr lang="en-GB" baseline="0" dirty="0"/>
              <a:t>QUESTION: what are the others possible, then?</a:t>
            </a:r>
          </a:p>
          <a:p>
            <a:r>
              <a:rPr lang="en-GB" baseline="0" dirty="0"/>
              <a:t>And we have SERVICES being USED BY either BUSINESS FUNCTION or BUSINESS PROCESS</a:t>
            </a:r>
          </a:p>
          <a:p>
            <a:endParaRPr lang="en-GB" baseline="0" dirty="0"/>
          </a:p>
          <a:p>
            <a:r>
              <a:rPr lang="en-GB" baseline="0" dirty="0"/>
              <a:t>Why is this awesome?</a:t>
            </a:r>
          </a:p>
          <a:p>
            <a:r>
              <a:rPr lang="en-GB" baseline="0" dirty="0"/>
              <a:t>HEY TAZ!  Component X is used by Y business unit</a:t>
            </a:r>
          </a:p>
          <a:p>
            <a:r>
              <a:rPr lang="en-GB" baseline="0" dirty="0"/>
              <a:t>HEY CRAIG!  If you upgrade A you affect X, Y, and Z</a:t>
            </a:r>
          </a:p>
        </p:txBody>
      </p:sp>
    </p:spTree>
    <p:extLst>
      <p:ext uri="{BB962C8B-B14F-4D97-AF65-F5344CB8AC3E}">
        <p14:creationId xmlns:p14="http://schemas.microsoft.com/office/powerpoint/2010/main" val="178182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we’ve talked about ACTIVE and BEHAVIOURAL elements being connected through USED BY</a:t>
            </a:r>
          </a:p>
          <a:p>
            <a:r>
              <a:rPr lang="en-GB" dirty="0"/>
              <a:t>What about OBJECTS?  Well, they REALISE one another.</a:t>
            </a:r>
          </a:p>
          <a:p>
            <a:r>
              <a:rPr lang="en-GB" dirty="0"/>
              <a:t>So some data object – like a table in a database – becomes something in the BUSINESS layer.</a:t>
            </a:r>
          </a:p>
          <a:p>
            <a:r>
              <a:rPr lang="en-GB" dirty="0"/>
              <a:t>HEY PAT!  If X is RESTRICTED DATA, then Y is a processing RESTRICTED DATA.</a:t>
            </a:r>
          </a:p>
        </p:txBody>
      </p:sp>
    </p:spTree>
    <p:extLst>
      <p:ext uri="{BB962C8B-B14F-4D97-AF65-F5344CB8AC3E}">
        <p14:creationId xmlns:p14="http://schemas.microsoft.com/office/powerpoint/2010/main" val="1215940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VOLUNTEER</a:t>
            </a:r>
            <a:r>
              <a:rPr lang="en-GB" baseline="0" dirty="0"/>
              <a:t> : Explain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540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CRAZY TOWN</a:t>
            </a:r>
          </a:p>
          <a:p>
            <a:pPr marL="228600" indent="-228600">
              <a:buAutoNum type="arabicParenR"/>
            </a:pPr>
            <a:r>
              <a:rPr lang="en-GB" baseline="0" dirty="0"/>
              <a:t>SYNERGY between business and the application</a:t>
            </a:r>
          </a:p>
          <a:p>
            <a:pPr marL="228600" indent="-228600">
              <a:buAutoNum type="arabicParenR"/>
            </a:pPr>
            <a:r>
              <a:rPr lang="en-GB" baseline="0" dirty="0"/>
              <a:t>COMPLEXITY – this is a BAD DIAGRAM! – strategies?</a:t>
            </a:r>
          </a:p>
          <a:p>
            <a:pPr marL="685800" lvl="1" indent="-228600">
              <a:buAutoNum type="arabicParenR"/>
            </a:pPr>
            <a:r>
              <a:rPr lang="en-GB" dirty="0"/>
              <a:t>FORM</a:t>
            </a:r>
          </a:p>
          <a:p>
            <a:pPr marL="685800" lvl="1" indent="-228600">
              <a:buAutoNum type="arabicParenR"/>
            </a:pPr>
            <a:r>
              <a:rPr lang="en-GB" baseline="0" dirty="0"/>
              <a:t>AUDIENCE</a:t>
            </a:r>
          </a:p>
          <a:p>
            <a:pPr marL="685800" lvl="1" indent="-228600">
              <a:buAutoNum type="arabicParenR"/>
            </a:pPr>
            <a:r>
              <a:rPr lang="en-GB" baseline="0" dirty="0"/>
              <a:t>MESSAGE</a:t>
            </a:r>
          </a:p>
          <a:p>
            <a:pPr marL="228600" lvl="0" indent="-2286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75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4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763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3664174" y="-336332"/>
            <a:ext cx="1815667" cy="914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3340130" y="-3340132"/>
            <a:ext cx="2463738" cy="914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97166"/>
            <a:ext cx="1905266" cy="112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 userDrawn="1"/>
        </p:nvGrpSpPr>
        <p:grpSpPr>
          <a:xfrm rot="21421918">
            <a:off x="-1195356" y="1349558"/>
            <a:ext cx="11479437" cy="2891987"/>
            <a:chOff x="-336097" y="2339435"/>
            <a:chExt cx="11479437" cy="3561551"/>
          </a:xfrm>
        </p:grpSpPr>
        <p:sp>
          <p:nvSpPr>
            <p:cNvPr id="12" name="Isosceles Triangle 11"/>
            <p:cNvSpPr/>
            <p:nvPr userDrawn="1"/>
          </p:nvSpPr>
          <p:spPr>
            <a:xfrm rot="5400000">
              <a:off x="3622846" y="-1619506"/>
              <a:ext cx="3561549" cy="11479434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/>
            <p:cNvSpPr/>
            <p:nvPr userDrawn="1"/>
          </p:nvSpPr>
          <p:spPr>
            <a:xfrm rot="16200000">
              <a:off x="3622847" y="-1619509"/>
              <a:ext cx="3561549" cy="11479437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 rot="21407479"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sz="1800" i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72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123478"/>
            <a:ext cx="8928100" cy="489619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09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497676" y="-694649"/>
            <a:ext cx="10086552" cy="6506760"/>
            <a:chOff x="-497676" y="-492283"/>
            <a:chExt cx="10086552" cy="6102027"/>
          </a:xfrm>
        </p:grpSpPr>
        <p:sp>
          <p:nvSpPr>
            <p:cNvPr id="23" name="Isosceles Triangle 22"/>
            <p:cNvSpPr/>
            <p:nvPr userDrawn="1"/>
          </p:nvSpPr>
          <p:spPr>
            <a:xfrm rot="16691049" flipH="1">
              <a:off x="1494589" y="-2484542"/>
              <a:ext cx="6102022" cy="10086549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5891049" flipH="1">
              <a:off x="1494589" y="-2484548"/>
              <a:ext cx="6102022" cy="10086552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Subtitle 2"/>
          <p:cNvSpPr>
            <a:spLocks noGrp="1"/>
          </p:cNvSpPr>
          <p:nvPr userDrawn="1"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b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sz="1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 userDrawn="1">
            <p:ph type="ctrTitle"/>
          </p:nvPr>
        </p:nvSpPr>
        <p:spPr>
          <a:xfrm>
            <a:off x="225119" y="182465"/>
            <a:ext cx="8640960" cy="4752528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597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-497676" y="-694649"/>
            <a:ext cx="10086552" cy="6506760"/>
            <a:chOff x="-497676" y="-492283"/>
            <a:chExt cx="10086552" cy="6102027"/>
          </a:xfrm>
        </p:grpSpPr>
        <p:sp>
          <p:nvSpPr>
            <p:cNvPr id="23" name="Isosceles Triangle 22"/>
            <p:cNvSpPr/>
            <p:nvPr userDrawn="1"/>
          </p:nvSpPr>
          <p:spPr>
            <a:xfrm rot="16691049" flipH="1">
              <a:off x="1494589" y="-2484542"/>
              <a:ext cx="6102022" cy="10086549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5891049" flipH="1">
              <a:off x="1494589" y="-2484548"/>
              <a:ext cx="6102022" cy="10086552"/>
            </a:xfrm>
            <a:prstGeom prst="triangle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8"/>
            <a:ext cx="8928100" cy="40454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12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1471"/>
            <a:ext cx="8928992" cy="100811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7504" y="1139213"/>
            <a:ext cx="8928992" cy="3880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03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268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4824536"/>
          </a:xfrm>
        </p:spPr>
        <p:txBody>
          <a:bodyPr lIns="0" tIns="0" rIns="0" bIns="0" anchor="ctr"/>
          <a:lstStyle>
            <a:lvl1pPr algn="ctr">
              <a:defRPr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0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9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998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73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2587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77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86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061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437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259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4" r:id="rId12"/>
    <p:sldLayoutId id="2147483651" r:id="rId13"/>
    <p:sldLayoutId id="2147483669" r:id="rId14"/>
    <p:sldLayoutId id="2147483661" r:id="rId15"/>
    <p:sldLayoutId id="2147483670" r:id="rId16"/>
    <p:sldLayoutId id="2147483665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0A97-3459-4A4B-9061-3D2D0DC7F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</p:spPr>
        <p:txBody>
          <a:bodyPr>
            <a:noAutofit/>
          </a:bodyPr>
          <a:lstStyle/>
          <a:p>
            <a:r>
              <a:rPr lang="en-GB" dirty="0"/>
              <a:t>Layering</a:t>
            </a:r>
          </a:p>
        </p:txBody>
      </p:sp>
    </p:spTree>
    <p:extLst>
      <p:ext uri="{BB962C8B-B14F-4D97-AF65-F5344CB8AC3E}">
        <p14:creationId xmlns:p14="http://schemas.microsoft.com/office/powerpoint/2010/main" val="405973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0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83518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13528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46287"/>
            <a:ext cx="7092280" cy="43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55527"/>
            <a:ext cx="9144000" cy="38164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+mj-lt"/>
              </a:rPr>
              <a:t>A product represents a coherent</a:t>
            </a:r>
          </a:p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COLLECTION OF SERVICES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+mj-lt"/>
              </a:rPr>
              <a:t>accompanied by a</a:t>
            </a:r>
          </a:p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CONTRACT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+mj-lt"/>
              </a:rPr>
              <a:t>or set of agreements</a:t>
            </a:r>
          </a:p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OFFERED AS A WHOLE</a:t>
            </a:r>
          </a:p>
          <a:p>
            <a:pPr algn="ctr"/>
            <a:r>
              <a:rPr lang="en-US" sz="2000" dirty="0">
                <a:solidFill>
                  <a:schemeClr val="accent6"/>
                </a:solidFill>
                <a:latin typeface="+mj-lt"/>
              </a:rPr>
              <a:t>to internal / external customers</a:t>
            </a:r>
          </a:p>
        </p:txBody>
      </p:sp>
    </p:spTree>
    <p:extLst>
      <p:ext uri="{BB962C8B-B14F-4D97-AF65-F5344CB8AC3E}">
        <p14:creationId xmlns:p14="http://schemas.microsoft.com/office/powerpoint/2010/main" val="1940226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3478"/>
            <a:ext cx="5184576" cy="480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238756"/>
            <a:ext cx="27051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109672" y="1385888"/>
            <a:ext cx="2905145" cy="2371725"/>
            <a:chOff x="6109672" y="1385888"/>
            <a:chExt cx="2905145" cy="2371725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0192" y="1385888"/>
              <a:ext cx="2714625" cy="237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Left Brace 1"/>
            <p:cNvSpPr/>
            <p:nvPr/>
          </p:nvSpPr>
          <p:spPr>
            <a:xfrm>
              <a:off x="6109672" y="1397035"/>
              <a:ext cx="288032" cy="2349430"/>
            </a:xfrm>
            <a:prstGeom prst="leftBrace">
              <a:avLst>
                <a:gd name="adj1" fmla="val 40080"/>
                <a:gd name="adj2" fmla="val 50323"/>
              </a:avLst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68079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B8B30-8DE8-4166-A615-56CAFABDE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sz="3600" dirty="0">
                <a:solidFill>
                  <a:schemeClr val="accent1"/>
                </a:solidFill>
              </a:rPr>
              <a:t>Create an application usage diagram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Keep it simple!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Collate COMPONENTS and INTERFACES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Collate ROLES, PROCESSES and  / or FUNCTIONS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Draw the NOW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Draw the FUTURE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10997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924944" y="221326"/>
            <a:ext cx="1872208" cy="2241210"/>
            <a:chOff x="5684681" y="914462"/>
            <a:chExt cx="1872208" cy="2241210"/>
          </a:xfrm>
        </p:grpSpPr>
        <p:sp>
          <p:nvSpPr>
            <p:cNvPr id="33" name="TextBox 32"/>
            <p:cNvSpPr txBox="1"/>
            <p:nvPr/>
          </p:nvSpPr>
          <p:spPr>
            <a:xfrm>
              <a:off x="5684681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  <a:latin typeface="+mj-lt"/>
                </a:rPr>
                <a:t>BUSINESS</a:t>
              </a:r>
            </a:p>
          </p:txBody>
        </p:sp>
        <p:pic>
          <p:nvPicPr>
            <p:cNvPr id="34" name="Picture 3" descr="M:\Resources\Media\Icons\classy-icons-set\png\128x128\business_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85" y="153007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27956" y="244575"/>
            <a:ext cx="1872208" cy="2241210"/>
            <a:chOff x="-447848" y="2427734"/>
            <a:chExt cx="1872208" cy="2241210"/>
          </a:xfrm>
        </p:grpSpPr>
        <p:sp>
          <p:nvSpPr>
            <p:cNvPr id="10" name="TextBox 9"/>
            <p:cNvSpPr txBox="1"/>
            <p:nvPr/>
          </p:nvSpPr>
          <p:spPr>
            <a:xfrm>
              <a:off x="-447848" y="242773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  <a:latin typeface="+mj-lt"/>
                </a:rPr>
                <a:t>MOTIVATION</a:t>
              </a:r>
            </a:p>
          </p:txBody>
        </p:sp>
        <p:pic>
          <p:nvPicPr>
            <p:cNvPr id="11" name="Picture 2" descr="M:\Resources\Media\Icons\classy-icons-set\png\128x128\user_commen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4544" y="3043344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417365" y="1717923"/>
            <a:ext cx="1872208" cy="2345680"/>
            <a:chOff x="3668457" y="914462"/>
            <a:chExt cx="1872208" cy="2345680"/>
          </a:xfrm>
        </p:grpSpPr>
        <p:sp>
          <p:nvSpPr>
            <p:cNvPr id="13" name="TextBox 12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14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ight Arrow 17">
            <a:extLst>
              <a:ext uri="{FF2B5EF4-FFF2-40B4-BE49-F238E27FC236}">
                <a16:creationId xmlns:a16="http://schemas.microsoft.com/office/drawing/2014/main" id="{BEA2ADEE-8C24-4147-9B2E-996DEB731837}"/>
              </a:ext>
            </a:extLst>
          </p:cNvPr>
          <p:cNvSpPr/>
          <p:nvPr/>
        </p:nvSpPr>
        <p:spPr>
          <a:xfrm>
            <a:off x="0" y="4063603"/>
            <a:ext cx="3048000" cy="84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16" name="Right Arrow 19">
            <a:extLst>
              <a:ext uri="{FF2B5EF4-FFF2-40B4-BE49-F238E27FC236}">
                <a16:creationId xmlns:a16="http://schemas.microsoft.com/office/drawing/2014/main" id="{5031114F-B270-4488-9C37-87AF54C2856A}"/>
              </a:ext>
            </a:extLst>
          </p:cNvPr>
          <p:cNvSpPr/>
          <p:nvPr/>
        </p:nvSpPr>
        <p:spPr>
          <a:xfrm>
            <a:off x="3048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19" name="Right Arrow 20">
            <a:extLst>
              <a:ext uri="{FF2B5EF4-FFF2-40B4-BE49-F238E27FC236}">
                <a16:creationId xmlns:a16="http://schemas.microsoft.com/office/drawing/2014/main" id="{F830A67D-F393-477F-BAE8-ED3EF734AF06}"/>
              </a:ext>
            </a:extLst>
          </p:cNvPr>
          <p:cNvSpPr/>
          <p:nvPr/>
        </p:nvSpPr>
        <p:spPr>
          <a:xfrm>
            <a:off x="6096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B16618A-7E0B-4B21-B14B-542A97E490E9}"/>
              </a:ext>
            </a:extLst>
          </p:cNvPr>
          <p:cNvSpPr txBox="1">
            <a:spLocks/>
          </p:cNvSpPr>
          <p:nvPr/>
        </p:nvSpPr>
        <p:spPr>
          <a:xfrm>
            <a:off x="4691771" y="1131590"/>
            <a:ext cx="3744416" cy="24178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4767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91"/>
          <a:stretch/>
        </p:blipFill>
        <p:spPr bwMode="auto">
          <a:xfrm>
            <a:off x="1979711" y="0"/>
            <a:ext cx="715026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93900" y="0"/>
            <a:ext cx="7150100" cy="5143500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FORM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AUDIENCE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MESSAGE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787374-5808-41A3-8B98-0FF853C14514}"/>
              </a:ext>
            </a:extLst>
          </p:cNvPr>
          <p:cNvSpPr/>
          <p:nvPr/>
        </p:nvSpPr>
        <p:spPr>
          <a:xfrm>
            <a:off x="-38439" y="0"/>
            <a:ext cx="2018151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How do technologies support our business?</a:t>
            </a:r>
          </a:p>
          <a:p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What is it that makes one application more valuable than another?</a:t>
            </a:r>
          </a:p>
          <a:p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What are the critical components of our business?</a:t>
            </a:r>
          </a:p>
          <a:p>
            <a:endParaRPr lang="en-US" sz="1600" dirty="0">
              <a:solidFill>
                <a:schemeClr val="bg2"/>
              </a:solidFill>
              <a:latin typeface="Gill Sans MT" panose="020B0502020104020203" pitchFamily="34" charset="0"/>
            </a:endParaRPr>
          </a:p>
          <a:p>
            <a:r>
              <a:rPr lang="en-US" sz="1600" dirty="0">
                <a:solidFill>
                  <a:schemeClr val="bg2"/>
                </a:solidFill>
                <a:latin typeface="Gill Sans MT" panose="020B0502020104020203" pitchFamily="34" charset="0"/>
              </a:rPr>
              <a:t>What security applies to my application?</a:t>
            </a:r>
          </a:p>
        </p:txBody>
      </p:sp>
    </p:spTree>
    <p:extLst>
      <p:ext uri="{BB962C8B-B14F-4D97-AF65-F5344CB8AC3E}">
        <p14:creationId xmlns:p14="http://schemas.microsoft.com/office/powerpoint/2010/main" val="36097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Application Viewpoints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18EC4-C096-497F-A126-5E157426A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Business Viewpoints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Organization</a:t>
            </a:r>
          </a:p>
          <a:p>
            <a:r>
              <a:rPr lang="en-GB" dirty="0"/>
              <a:t>Actor Co-operation</a:t>
            </a:r>
          </a:p>
          <a:p>
            <a:r>
              <a:rPr lang="en-GB" dirty="0"/>
              <a:t>Business Function</a:t>
            </a:r>
          </a:p>
          <a:p>
            <a:r>
              <a:rPr lang="en-GB" dirty="0"/>
              <a:t>Business Process</a:t>
            </a:r>
          </a:p>
          <a:p>
            <a:r>
              <a:rPr lang="en-GB" dirty="0"/>
              <a:t>Business Process Co-operation</a:t>
            </a:r>
          </a:p>
          <a:p>
            <a:r>
              <a:rPr lang="en-GB" dirty="0"/>
              <a:t>Product Viewpoint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5AFF7F-1D6D-4599-9D91-128DC23A7E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001952-CB60-4C81-8FD2-DFF75EB7E4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Layered Viewpoints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2B8DE8-C50D-49DC-81C3-D17B7D33F9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Application Usage</a:t>
            </a:r>
          </a:p>
          <a:p>
            <a:r>
              <a:rPr lang="en-GB" dirty="0"/>
              <a:t>Information Structure</a:t>
            </a:r>
          </a:p>
          <a:p>
            <a:r>
              <a:rPr lang="en-GB" dirty="0"/>
              <a:t>Infrastructure Usage</a:t>
            </a:r>
          </a:p>
          <a:p>
            <a:r>
              <a:rPr lang="en-GB" dirty="0"/>
              <a:t>Implementation &amp; Deployment</a:t>
            </a:r>
          </a:p>
          <a:p>
            <a:r>
              <a:rPr lang="en-GB" dirty="0"/>
              <a:t>Layered</a:t>
            </a:r>
          </a:p>
          <a:p>
            <a:r>
              <a:rPr lang="en-GB" dirty="0"/>
              <a:t>Requirements Realization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79A9EB2-F0BD-44C3-A000-9945675C78A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Application Behaviour</a:t>
            </a:r>
          </a:p>
          <a:p>
            <a:r>
              <a:rPr lang="en-GB" dirty="0"/>
              <a:t>Application Co-operation</a:t>
            </a:r>
          </a:p>
          <a:p>
            <a:r>
              <a:rPr lang="en-GB" dirty="0"/>
              <a:t>Application Structure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BD8D318-041E-404F-B9D4-7CAC4F8E230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17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r="2722"/>
          <a:stretch/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7320" y="30703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BUSINESS ANALYST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7864" y="125116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SERVER ADMIN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956" y="2077897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HELPDESK ANALYST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52212" y="287214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NETWORK ENGINEER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76256" y="67814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DEVELOPER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4208" y="210296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PRODUCT OWNER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956" y="3867894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PROJECT MANAGER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7136" y="3303027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382458751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 b="4794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05980" y="3147814"/>
            <a:ext cx="4932039" cy="153888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The most important relationship between layers is formed by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USED BY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164288" y="3147813"/>
            <a:ext cx="0" cy="1538884"/>
          </a:xfrm>
          <a:prstGeom prst="straightConnector1">
            <a:avLst/>
          </a:prstGeom>
          <a:ln w="76200">
            <a:solidFill>
              <a:schemeClr val="bg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54" y="411510"/>
            <a:ext cx="8342892" cy="252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0554" y="411510"/>
            <a:ext cx="8358997" cy="2529780"/>
            <a:chOff x="400554" y="411510"/>
            <a:chExt cx="8358997" cy="2529780"/>
          </a:xfrm>
        </p:grpSpPr>
        <p:sp>
          <p:nvSpPr>
            <p:cNvPr id="2" name="Rectangle 1"/>
            <p:cNvSpPr/>
            <p:nvPr/>
          </p:nvSpPr>
          <p:spPr>
            <a:xfrm>
              <a:off x="400554" y="411510"/>
              <a:ext cx="1939198" cy="2529780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820353" y="411510"/>
              <a:ext cx="1939198" cy="2529780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ectangle 8"/>
          <p:cNvSpPr/>
          <p:nvPr/>
        </p:nvSpPr>
        <p:spPr>
          <a:xfrm>
            <a:off x="2632800" y="411510"/>
            <a:ext cx="3883415" cy="252978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5629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 b="4794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05980" y="3147814"/>
            <a:ext cx="4932039" cy="153888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Elements in lower layers may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REALIZE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comparable elements in higher layers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164288" y="3147813"/>
            <a:ext cx="0" cy="1538884"/>
          </a:xfrm>
          <a:prstGeom prst="straightConnector1">
            <a:avLst/>
          </a:prstGeom>
          <a:ln w="7620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lowchart: Extract 1"/>
          <p:cNvSpPr/>
          <p:nvPr/>
        </p:nvSpPr>
        <p:spPr>
          <a:xfrm>
            <a:off x="6876256" y="2787774"/>
            <a:ext cx="576064" cy="576064"/>
          </a:xfrm>
          <a:prstGeom prst="flowChartExtra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0761"/>
            <a:ext cx="1872208" cy="267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9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414338"/>
            <a:ext cx="671512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5638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854"/>
            <a:ext cx="8563808" cy="488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84392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C7B957-FBC7-4E97-B528-1622E5608D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7AF47-9A06-4AF9-8052-C4E024CFAB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C0CB2F-E4E2-4BAE-921E-2D1A3A2E7E6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415</Words>
  <Application>Microsoft Office PowerPoint</Application>
  <PresentationFormat>On-screen Show (16:9)</PresentationFormat>
  <Paragraphs>90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Century Gothic</vt:lpstr>
      <vt:lpstr>Consolas</vt:lpstr>
      <vt:lpstr>Gill Sans MT</vt:lpstr>
      <vt:lpstr>Montserrat Light</vt:lpstr>
      <vt:lpstr>Roboto Slab Black</vt:lpstr>
      <vt:lpstr>petermarshallio</vt:lpstr>
      <vt:lpstr>ArchiMate®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an application usage diagram Keep it simple!  Collate COMPONENTS and INTERFACES Collate ROLES, PROCESSES and  / or FUNCTIONS  Draw the NOW Draw the FUTURE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experts together by connecting Archimate layers</dc:title>
  <dc:creator/>
  <cp:lastModifiedBy/>
  <cp:revision>1</cp:revision>
  <dcterms:created xsi:type="dcterms:W3CDTF">2016-12-05T10:54:20Z</dcterms:created>
  <dcterms:modified xsi:type="dcterms:W3CDTF">2021-02-17T15:12:53Z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2600</vt:r8>
  </property>
</Properties>
</file>